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323" r:id="rId2"/>
    <p:sldId id="328" r:id="rId3"/>
    <p:sldId id="321" r:id="rId4"/>
    <p:sldId id="322" r:id="rId5"/>
    <p:sldId id="326" r:id="rId6"/>
    <p:sldId id="324" r:id="rId7"/>
    <p:sldId id="257" r:id="rId8"/>
    <p:sldId id="320" r:id="rId9"/>
    <p:sldId id="31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95"/>
    <p:restoredTop sz="94671"/>
  </p:normalViewPr>
  <p:slideViewPr>
    <p:cSldViewPr snapToGrid="0" snapToObjects="1">
      <p:cViewPr varScale="1">
        <p:scale>
          <a:sx n="112" d="100"/>
          <a:sy n="112" d="100"/>
        </p:scale>
        <p:origin x="8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863E3-CD70-5A43-8AD4-E85151009B76}" type="datetimeFigureOut">
              <a:rPr lang="en-US" smtClean="0"/>
              <a:t>9/9/24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8B50D-0D10-5F47-BEB1-E9DD56442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4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7CF6-BE6F-D54C-9823-9A2500F49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96CF0-6E3A-2E4B-A5A5-014BFBAE5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2B12B-7391-584F-89C5-14E0AA21A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A1171-13DF-554F-AF9E-5D6AE5ED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5D2FA-CC1F-674F-907E-F160CF71C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7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698B5-D8E5-2E4D-BE51-A8D1F03B3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28A48D-418C-154F-9AE0-49F3A9871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3E5FB-DD76-4B4C-A65C-A966BBBA1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7D775-96FE-C54C-8A3E-BD9FC7F0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7D525-DE13-DC47-838B-3BA59C2A4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24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D88AEC-FFDA-B341-A88C-46D947F8C5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9D5406-34EC-2C43-826C-CB1A2945F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D1E5B-F156-A241-9E96-E17CC190A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4445F-A6CE-C947-80E8-6535EB628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70EFE-BA94-A646-8762-C1A413033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35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121B-4EC9-194C-9980-95F8BD2BE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0EDA5-0451-BA43-9CC6-D18FECEEE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1BBDB-F2C0-544D-BE93-0E09EA780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0FE99-BD59-4249-864C-26C18A149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170DC-36C2-B648-B9A7-5A1333761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48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961DB-5BFF-8841-B173-DCD45416F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7429E-810A-3349-A0AD-13DAA8C76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F1703-C552-0942-BA50-AFF23B31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26784-357A-1040-B838-FC306936F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1183F-83C0-F046-AD8E-4DE4BC5E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83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D8B90-1518-2041-B1A4-37FA0089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09048-16FA-2B46-BBC9-E5CECAF265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E95C0-D04E-0942-8DC4-8D311C0E9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A169D1-705C-2240-97E8-487A85F59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DB459-DBAC-B848-946E-543D4CCC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E0798-3C06-8046-A33A-7CAFBB01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23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6240B-66A1-A544-867F-F3334D626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9D2F2-0889-C94D-A438-71021FE17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45F84F-D76A-ED4E-959B-51A9FD256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433046-64B1-594B-97E2-94B37E8DFF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586370-FBCF-7E49-9F3A-FC008A33B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F10153-6836-614E-8EE1-2076E54DF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26FBDE-E323-254E-BFF5-6A771532D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218BA-70A0-B447-A0FD-89B11EEB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44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5D84B-1A10-624D-BC41-AD31BDEC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366846-52B8-DC4A-A1B0-CA96F2375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E0CB7-8976-784B-B77E-18C19815E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78F75-BBE3-334C-97DE-F2EDC3EA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1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C62086-CC12-A34F-96E1-B75B0359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622407-5B26-8048-BD09-388CCF4FE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A155-FDE8-E542-8969-7DF0F0C20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74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25F3-8045-124B-A554-96CD5E030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C188F-CC83-3047-82E6-1DA6B18B1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C59C1B-B73F-624B-BBC6-2F1E85066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4C642-4A8E-2547-A9FF-1C820C19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0F6BD-53DF-7144-94FD-E27781B9E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666AB-BCF7-6D46-A141-17DF5C75F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33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5C4FB-7407-934B-854C-593DC6B4B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000E06-BD5B-3D4D-AF24-E38D4B08F4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988D18-D079-6B47-95F6-76DB43744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7DAD5-F922-E141-943D-FEF857EE9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0F16A-71FF-7A49-B481-968F73123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BE98D-FE0E-9A4D-BB9A-D45D5721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54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087AA9-530F-9542-A1D8-7C344CD34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F0C50-E9F5-4847-B1DE-FEE2D8EE8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0E8ED-C4B6-2742-B7AC-F158DD8427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9547B-4A68-4644-9099-7E7F2E9E14E3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564F3-1FAF-9049-945F-3F18569C58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6E501-413A-ED42-90EC-923D2A315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0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s://i.gifer.com/Rcep.gif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.gifer.com/Rcep.gif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imate.gov/news-features/featured-images/global-impacts-el-ni%C3%B1o-and-la-ni%C3%B1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.gifer.com/Rcep.gif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imate.gov/news-features/blogs/enso/walker-circulation-ensos-atmospheric-buddy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pmel.noaa.gov/elnino/impacts-of-el-nino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Remember those semi-</a:t>
            </a:r>
            <a:r>
              <a:rPr lang="en-US" sz="2400" b="1" dirty="0" err="1"/>
              <a:t>permament</a:t>
            </a:r>
            <a:r>
              <a:rPr lang="en-US" sz="2400" b="1" dirty="0"/>
              <a:t> synoptic systems? These two drive the </a:t>
            </a:r>
            <a:r>
              <a:rPr lang="en-US" sz="2400" b="1" i="1" dirty="0"/>
              <a:t>Walker Circulation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EB6CCA-EC45-769E-01B4-DFB556761289}"/>
              </a:ext>
            </a:extLst>
          </p:cNvPr>
          <p:cNvSpPr txBox="1"/>
          <p:nvPr/>
        </p:nvSpPr>
        <p:spPr>
          <a:xfrm>
            <a:off x="-689115" y="5616890"/>
            <a:ext cx="6151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i.gifer.com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Rcep.gif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6EE103-58CA-3A58-A150-A62FD14890D2}"/>
              </a:ext>
            </a:extLst>
          </p:cNvPr>
          <p:cNvSpPr txBox="1"/>
          <p:nvPr/>
        </p:nvSpPr>
        <p:spPr>
          <a:xfrm>
            <a:off x="8125428" y="3657598"/>
            <a:ext cx="2002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Chilean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678A30-0508-BA2C-DCD7-D9450DC1F16B}"/>
              </a:ext>
            </a:extLst>
          </p:cNvPr>
          <p:cNvSpPr txBox="1"/>
          <p:nvPr/>
        </p:nvSpPr>
        <p:spPr>
          <a:xfrm>
            <a:off x="3671103" y="2808445"/>
            <a:ext cx="1791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Nauru 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AB33F5-5D59-F40E-F318-9D0EED15E911}"/>
              </a:ext>
            </a:extLst>
          </p:cNvPr>
          <p:cNvSpPr txBox="1"/>
          <p:nvPr/>
        </p:nvSpPr>
        <p:spPr>
          <a:xfrm>
            <a:off x="61899" y="6062253"/>
            <a:ext cx="12130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winds offshore from Ecuador pull up deep, nutrient-filled colder water, good for fishing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C1759DB-9048-F607-7299-6D3278144652}"/>
              </a:ext>
            </a:extLst>
          </p:cNvPr>
          <p:cNvGrpSpPr/>
          <p:nvPr/>
        </p:nvGrpSpPr>
        <p:grpSpPr>
          <a:xfrm>
            <a:off x="61899" y="565839"/>
            <a:ext cx="12510136" cy="5541655"/>
            <a:chOff x="61899" y="565839"/>
            <a:chExt cx="12510136" cy="5541655"/>
          </a:xfrm>
        </p:grpSpPr>
        <p:pic>
          <p:nvPicPr>
            <p:cNvPr id="1026" name="Picture 2" descr="El nino GIF - Find on GIFER">
              <a:extLst>
                <a:ext uri="{FF2B5EF4-FFF2-40B4-BE49-F238E27FC236}">
                  <a16:creationId xmlns:a16="http://schemas.microsoft.com/office/drawing/2014/main" id="{5BA2435B-C005-6CBD-1801-25D50B4F3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99" y="565839"/>
              <a:ext cx="11965116" cy="5541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8D8ECFF-7DBC-4162-7FBA-ADFA379BF196}"/>
                </a:ext>
              </a:extLst>
            </p:cNvPr>
            <p:cNvGrpSpPr/>
            <p:nvPr/>
          </p:nvGrpSpPr>
          <p:grpSpPr>
            <a:xfrm>
              <a:off x="10266744" y="3657598"/>
              <a:ext cx="2305291" cy="1616753"/>
              <a:chOff x="10266744" y="3657598"/>
              <a:chExt cx="2305291" cy="161675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B32D4B-2829-9C53-0826-E4D097AAD7F2}"/>
                  </a:ext>
                </a:extLst>
              </p:cNvPr>
              <p:cNvSpPr txBox="1"/>
              <p:nvPr/>
            </p:nvSpPr>
            <p:spPr>
              <a:xfrm>
                <a:off x="10569615" y="4443354"/>
                <a:ext cx="20024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Upwelling water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B7F721C9-7F43-FB7B-AE83-3775423D11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266744" y="3657598"/>
                <a:ext cx="509286" cy="785756"/>
              </a:xfrm>
              <a:prstGeom prst="straightConnector1">
                <a:avLst/>
              </a:prstGeom>
              <a:ln w="127000">
                <a:solidFill>
                  <a:srgbClr val="0070C0">
                    <a:alpha val="51000"/>
                  </a:srgb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B577A71-7576-1757-804C-DD8E1BCBD11A}"/>
              </a:ext>
            </a:extLst>
          </p:cNvPr>
          <p:cNvSpPr txBox="1"/>
          <p:nvPr/>
        </p:nvSpPr>
        <p:spPr>
          <a:xfrm>
            <a:off x="8117808" y="3649978"/>
            <a:ext cx="2002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Chilean High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51B004-C52A-9D05-1E99-20720AD65901}"/>
              </a:ext>
            </a:extLst>
          </p:cNvPr>
          <p:cNvSpPr txBox="1"/>
          <p:nvPr/>
        </p:nvSpPr>
        <p:spPr>
          <a:xfrm>
            <a:off x="3663483" y="2800825"/>
            <a:ext cx="1791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Nauru Low</a:t>
            </a:r>
          </a:p>
        </p:txBody>
      </p:sp>
    </p:spTree>
    <p:extLst>
      <p:ext uri="{BB962C8B-B14F-4D97-AF65-F5344CB8AC3E}">
        <p14:creationId xmlns:p14="http://schemas.microsoft.com/office/powerpoint/2010/main" val="3756437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What if the Walker pattern GETS STRONGER? (La Niña conditions)</a:t>
            </a:r>
            <a:endParaRPr lang="en-US" sz="2400" b="1" i="1" dirty="0"/>
          </a:p>
        </p:txBody>
      </p:sp>
      <p:pic>
        <p:nvPicPr>
          <p:cNvPr id="1026" name="Picture 2" descr="El nino GIF - Find on GIFER">
            <a:extLst>
              <a:ext uri="{FF2B5EF4-FFF2-40B4-BE49-F238E27FC236}">
                <a16:creationId xmlns:a16="http://schemas.microsoft.com/office/drawing/2014/main" id="{5BA2435B-C005-6CBD-1801-25D50B4F3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9" y="565839"/>
            <a:ext cx="11965116" cy="554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EB6CCA-EC45-769E-01B4-DFB556761289}"/>
              </a:ext>
            </a:extLst>
          </p:cNvPr>
          <p:cNvSpPr txBox="1"/>
          <p:nvPr/>
        </p:nvSpPr>
        <p:spPr>
          <a:xfrm>
            <a:off x="-689115" y="5616890"/>
            <a:ext cx="6151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i.gifer.com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Rcep.gif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6EE103-58CA-3A58-A150-A62FD14890D2}"/>
              </a:ext>
            </a:extLst>
          </p:cNvPr>
          <p:cNvSpPr txBox="1"/>
          <p:nvPr/>
        </p:nvSpPr>
        <p:spPr>
          <a:xfrm>
            <a:off x="8125428" y="3657598"/>
            <a:ext cx="2002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Chilean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678A30-0508-BA2C-DCD7-D9450DC1F16B}"/>
              </a:ext>
            </a:extLst>
          </p:cNvPr>
          <p:cNvSpPr txBox="1"/>
          <p:nvPr/>
        </p:nvSpPr>
        <p:spPr>
          <a:xfrm>
            <a:off x="3671103" y="2808445"/>
            <a:ext cx="1791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Nauru Low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855412-9760-B55F-EF1B-A2726370B4F9}"/>
              </a:ext>
            </a:extLst>
          </p:cNvPr>
          <p:cNvGrpSpPr/>
          <p:nvPr/>
        </p:nvGrpSpPr>
        <p:grpSpPr>
          <a:xfrm>
            <a:off x="10127848" y="3429000"/>
            <a:ext cx="2444187" cy="1845351"/>
            <a:chOff x="10127848" y="3429000"/>
            <a:chExt cx="2444187" cy="184535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5FD05C-01D5-C10A-35CD-0DDD2B59A5F8}"/>
                </a:ext>
              </a:extLst>
            </p:cNvPr>
            <p:cNvSpPr txBox="1"/>
            <p:nvPr/>
          </p:nvSpPr>
          <p:spPr>
            <a:xfrm>
              <a:off x="10569615" y="4443354"/>
              <a:ext cx="20024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Upwelling water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FCEDB78-7118-81DB-8D0D-E8D229952E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27848" y="3429000"/>
              <a:ext cx="648182" cy="1014354"/>
            </a:xfrm>
            <a:prstGeom prst="straightConnector1">
              <a:avLst/>
            </a:prstGeom>
            <a:ln w="152400">
              <a:solidFill>
                <a:srgbClr val="0070C0">
                  <a:alpha val="82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1052CFC-F7C6-015B-D9D1-1D45479944AB}"/>
              </a:ext>
            </a:extLst>
          </p:cNvPr>
          <p:cNvSpPr txBox="1"/>
          <p:nvPr/>
        </p:nvSpPr>
        <p:spPr>
          <a:xfrm>
            <a:off x="61899" y="6034388"/>
            <a:ext cx="119566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=&gt; </a:t>
            </a:r>
            <a:r>
              <a:rPr lang="en-US" sz="2400" b="1" dirty="0"/>
              <a:t>stronger winds </a:t>
            </a:r>
            <a:r>
              <a:rPr lang="en-US" sz="2400" dirty="0"/>
              <a:t>off the coast of South America, </a:t>
            </a:r>
            <a:r>
              <a:rPr lang="en-US" sz="2400" b="1" dirty="0"/>
              <a:t>more upwelling</a:t>
            </a:r>
            <a:r>
              <a:rPr lang="en-US" sz="2400" dirty="0"/>
              <a:t> of cold deep water off the coast of Peru &amp; Ecuador, surface waters are </a:t>
            </a:r>
            <a:r>
              <a:rPr lang="en-US" sz="2400" b="1" dirty="0"/>
              <a:t>colder</a:t>
            </a:r>
            <a:r>
              <a:rPr lang="en-US" sz="2400" dirty="0"/>
              <a:t> and have </a:t>
            </a:r>
            <a:r>
              <a:rPr lang="en-US" sz="2400" b="1" dirty="0"/>
              <a:t>more nutrient </a:t>
            </a:r>
            <a:r>
              <a:rPr lang="en-US" sz="2400" dirty="0"/>
              <a:t>(great for fishing)</a:t>
            </a:r>
          </a:p>
        </p:txBody>
      </p:sp>
    </p:spTree>
    <p:extLst>
      <p:ext uri="{BB962C8B-B14F-4D97-AF65-F5344CB8AC3E}">
        <p14:creationId xmlns:p14="http://schemas.microsoft.com/office/powerpoint/2010/main" val="308165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La Niña impacts in North America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78527E-B085-D397-79AF-EDF2F7ED8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80" y="756568"/>
            <a:ext cx="10047045" cy="570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2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E97FDD-C4D6-F9B5-7051-C7ED9A257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44" b="3420"/>
          <a:stretch/>
        </p:blipFill>
        <p:spPr>
          <a:xfrm>
            <a:off x="2824180" y="421100"/>
            <a:ext cx="6543640" cy="60037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24FFC7-EF52-6FA2-2560-C2B0A964FF54}"/>
              </a:ext>
            </a:extLst>
          </p:cNvPr>
          <p:cNvSpPr txBox="1"/>
          <p:nvPr/>
        </p:nvSpPr>
        <p:spPr>
          <a:xfrm>
            <a:off x="0" y="0"/>
            <a:ext cx="1842448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Global La Niña climate impacts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51B57-DA0E-822E-34BD-743B892980B7}"/>
              </a:ext>
            </a:extLst>
          </p:cNvPr>
          <p:cNvSpPr txBox="1"/>
          <p:nvPr/>
        </p:nvSpPr>
        <p:spPr>
          <a:xfrm>
            <a:off x="127728" y="1563193"/>
            <a:ext cx="24881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https://www.climate.gov/news-features/featured-images/global-impacts-el-ni%C3%B1o-and-la-ni%C3%B1a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785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What if the Walker pattern moves EAST? (El Niño)</a:t>
            </a:r>
          </a:p>
        </p:txBody>
      </p:sp>
      <p:pic>
        <p:nvPicPr>
          <p:cNvPr id="1026" name="Picture 2" descr="El nino GIF - Find on GIFER">
            <a:extLst>
              <a:ext uri="{FF2B5EF4-FFF2-40B4-BE49-F238E27FC236}">
                <a16:creationId xmlns:a16="http://schemas.microsoft.com/office/drawing/2014/main" id="{5BA2435B-C005-6CBD-1801-25D50B4F3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9" y="565839"/>
            <a:ext cx="11965116" cy="554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EB6CCA-EC45-769E-01B4-DFB556761289}"/>
              </a:ext>
            </a:extLst>
          </p:cNvPr>
          <p:cNvSpPr txBox="1"/>
          <p:nvPr/>
        </p:nvSpPr>
        <p:spPr>
          <a:xfrm>
            <a:off x="-689115" y="5616890"/>
            <a:ext cx="6151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i.gifer.com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Rcep.gif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6EE103-58CA-3A58-A150-A62FD14890D2}"/>
              </a:ext>
            </a:extLst>
          </p:cNvPr>
          <p:cNvSpPr txBox="1"/>
          <p:nvPr/>
        </p:nvSpPr>
        <p:spPr>
          <a:xfrm>
            <a:off x="8125427" y="3657598"/>
            <a:ext cx="2754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Chilean High ------&gt;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678A30-0508-BA2C-DCD7-D9450DC1F16B}"/>
              </a:ext>
            </a:extLst>
          </p:cNvPr>
          <p:cNvSpPr txBox="1"/>
          <p:nvPr/>
        </p:nvSpPr>
        <p:spPr>
          <a:xfrm>
            <a:off x="3671102" y="2808445"/>
            <a:ext cx="316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Nauru Low ------&gt;</a:t>
            </a:r>
          </a:p>
        </p:txBody>
      </p:sp>
    </p:spTree>
    <p:extLst>
      <p:ext uri="{BB962C8B-B14F-4D97-AF65-F5344CB8AC3E}">
        <p14:creationId xmlns:p14="http://schemas.microsoft.com/office/powerpoint/2010/main" val="524646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Eastward-</a:t>
            </a:r>
            <a:r>
              <a:rPr lang="en-US" sz="2400" b="1" dirty="0" err="1"/>
              <a:t>shihted</a:t>
            </a:r>
            <a:r>
              <a:rPr lang="en-US" sz="2400" b="1" dirty="0"/>
              <a:t> semipermanent synoptic systems during El Niño, and consequences</a:t>
            </a:r>
            <a:endParaRPr lang="en-US" sz="24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6EE103-58CA-3A58-A150-A62FD14890D2}"/>
              </a:ext>
            </a:extLst>
          </p:cNvPr>
          <p:cNvSpPr txBox="1"/>
          <p:nvPr/>
        </p:nvSpPr>
        <p:spPr>
          <a:xfrm>
            <a:off x="8310622" y="3877520"/>
            <a:ext cx="625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678A30-0508-BA2C-DCD7-D9450DC1F16B}"/>
              </a:ext>
            </a:extLst>
          </p:cNvPr>
          <p:cNvSpPr txBox="1"/>
          <p:nvPr/>
        </p:nvSpPr>
        <p:spPr>
          <a:xfrm>
            <a:off x="3358586" y="2976624"/>
            <a:ext cx="625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Low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EE418A-084F-2B67-B617-1137A8DCC5D7}"/>
              </a:ext>
            </a:extLst>
          </p:cNvPr>
          <p:cNvGrpSpPr/>
          <p:nvPr/>
        </p:nvGrpSpPr>
        <p:grpSpPr>
          <a:xfrm>
            <a:off x="-1" y="486564"/>
            <a:ext cx="11401063" cy="5201736"/>
            <a:chOff x="-1" y="1007432"/>
            <a:chExt cx="11401063" cy="520173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84DE6B7-71D7-AE27-6F24-AB2AC7360B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668" b="8723"/>
            <a:stretch/>
          </p:blipFill>
          <p:spPr>
            <a:xfrm>
              <a:off x="-1" y="1516285"/>
              <a:ext cx="11401063" cy="469288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ABAADB-B18D-F349-58A9-CFCE68C5878A}"/>
                </a:ext>
              </a:extLst>
            </p:cNvPr>
            <p:cNvSpPr txBox="1"/>
            <p:nvPr/>
          </p:nvSpPr>
          <p:spPr>
            <a:xfrm>
              <a:off x="7581416" y="1007433"/>
              <a:ext cx="20834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Ex-Chilean High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630D6B-DB1A-E4CB-E9DC-2224C8D18D99}"/>
                </a:ext>
              </a:extLst>
            </p:cNvPr>
            <p:cNvSpPr txBox="1"/>
            <p:nvPr/>
          </p:nvSpPr>
          <p:spPr>
            <a:xfrm>
              <a:off x="5700530" y="1007432"/>
              <a:ext cx="15317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Ex-Nauru Low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63B3AED-721C-E23A-20C5-8134C3A28FAC}"/>
              </a:ext>
            </a:extLst>
          </p:cNvPr>
          <p:cNvSpPr txBox="1"/>
          <p:nvPr/>
        </p:nvSpPr>
        <p:spPr>
          <a:xfrm>
            <a:off x="0" y="5621887"/>
            <a:ext cx="119566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=&gt; </a:t>
            </a:r>
            <a:r>
              <a:rPr lang="en-US" sz="2400" b="1" dirty="0"/>
              <a:t>rainier</a:t>
            </a:r>
            <a:r>
              <a:rPr lang="en-US" sz="2400" dirty="0"/>
              <a:t> in the central Pacific, </a:t>
            </a:r>
            <a:r>
              <a:rPr lang="en-US" sz="2400" b="1" dirty="0"/>
              <a:t>less upwelling</a:t>
            </a:r>
            <a:r>
              <a:rPr lang="en-US" sz="2400" dirty="0"/>
              <a:t> of that cold deep water off the coast of Peru &amp; Ecuador, </a:t>
            </a:r>
            <a:r>
              <a:rPr lang="en-US" sz="2400" b="1" dirty="0"/>
              <a:t>warmer </a:t>
            </a:r>
            <a:r>
              <a:rPr lang="en-US" sz="2400" dirty="0"/>
              <a:t>and </a:t>
            </a:r>
            <a:r>
              <a:rPr lang="en-US" sz="2400" b="1" dirty="0"/>
              <a:t>less </a:t>
            </a:r>
            <a:r>
              <a:rPr lang="en-US" sz="2400" b="1" dirty="0" err="1"/>
              <a:t>nutrious</a:t>
            </a:r>
            <a:r>
              <a:rPr lang="en-US" sz="2400" dirty="0"/>
              <a:t> surface waters (bad for fishing)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39072D-BD4B-5591-5D54-F09B11D2BC4B}"/>
              </a:ext>
            </a:extLst>
          </p:cNvPr>
          <p:cNvSpPr txBox="1"/>
          <p:nvPr/>
        </p:nvSpPr>
        <p:spPr>
          <a:xfrm>
            <a:off x="112854" y="557425"/>
            <a:ext cx="3429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www.climate.gov</a:t>
            </a:r>
            <a:r>
              <a:rPr lang="en-US" sz="1200" dirty="0">
                <a:hlinkClick r:id="rId3"/>
              </a:rPr>
              <a:t>/news-features/blogs/</a:t>
            </a:r>
            <a:r>
              <a:rPr lang="en-US" sz="1200" dirty="0" err="1">
                <a:hlinkClick r:id="rId3"/>
              </a:rPr>
              <a:t>enso</a:t>
            </a:r>
            <a:r>
              <a:rPr lang="en-US" sz="1200" dirty="0">
                <a:hlinkClick r:id="rId3"/>
              </a:rPr>
              <a:t>/walker-circulation-</a:t>
            </a:r>
            <a:r>
              <a:rPr lang="en-US" sz="1200" dirty="0" err="1">
                <a:hlinkClick r:id="rId3"/>
              </a:rPr>
              <a:t>ensos</a:t>
            </a:r>
            <a:r>
              <a:rPr lang="en-US" sz="1200" dirty="0">
                <a:hlinkClick r:id="rId3"/>
              </a:rPr>
              <a:t>-atmospheric-buddy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9655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Temperature anomalies in the Pacific Ocean due to El Niño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A3B335-E5FA-4DB8-27F2-6D07466F5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008" y="577522"/>
            <a:ext cx="9097282" cy="51172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826FF6-4F6C-CF1A-FC92-FD7CD8636F85}"/>
              </a:ext>
            </a:extLst>
          </p:cNvPr>
          <p:cNvSpPr txBox="1"/>
          <p:nvPr/>
        </p:nvSpPr>
        <p:spPr>
          <a:xfrm>
            <a:off x="3805178" y="5891987"/>
            <a:ext cx="61519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www.noaa.gov</a:t>
            </a:r>
            <a:r>
              <a:rPr lang="en-US" dirty="0"/>
              <a:t>/education/resource-collections/weather-atmosphere/</a:t>
            </a:r>
            <a:r>
              <a:rPr lang="en-US" dirty="0" err="1"/>
              <a:t>el-nino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67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El Niño impacts in North America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D8D68D-1A41-6486-7C98-3947C4D34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17" y="756569"/>
            <a:ext cx="10075071" cy="570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23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842448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Global El Niño climate impacts</a:t>
            </a:r>
          </a:p>
        </p:txBody>
      </p:sp>
      <p:pic>
        <p:nvPicPr>
          <p:cNvPr id="2050" name="Picture 2" descr="El Nino Climate Impacts">
            <a:hlinkClick r:id="rId2"/>
            <a:extLst>
              <a:ext uri="{FF2B5EF4-FFF2-40B4-BE49-F238E27FC236}">
                <a16:creationId xmlns:a16="http://schemas.microsoft.com/office/drawing/2014/main" id="{CFE6FAB9-7AAA-54D3-28D0-A1B840AD0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7"/>
          <a:stretch/>
        </p:blipFill>
        <p:spPr bwMode="auto">
          <a:xfrm>
            <a:off x="2824180" y="103040"/>
            <a:ext cx="6898554" cy="654987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288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277</Words>
  <Application>Microsoft Macintosh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qualitative picture: Earth’s surface temperature is a function of energy flows</dc:title>
  <dc:creator>Steven</dc:creator>
  <cp:lastModifiedBy>Steven</cp:lastModifiedBy>
  <cp:revision>122</cp:revision>
  <cp:lastPrinted>2020-02-04T19:15:02Z</cp:lastPrinted>
  <dcterms:created xsi:type="dcterms:W3CDTF">2020-01-23T15:38:57Z</dcterms:created>
  <dcterms:modified xsi:type="dcterms:W3CDTF">2024-09-09T17:15:14Z</dcterms:modified>
</cp:coreProperties>
</file>